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8" r:id="rId8"/>
    <p:sldId id="261" r:id="rId9"/>
    <p:sldId id="262" r:id="rId10"/>
    <p:sldId id="263" r:id="rId11"/>
    <p:sldId id="264" r:id="rId12"/>
    <p:sldId id="265" r:id="rId13"/>
    <p:sldId id="266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1" autoAdjust="0"/>
    <p:restoredTop sz="94660"/>
  </p:normalViewPr>
  <p:slideViewPr>
    <p:cSldViewPr snapToGrid="0">
      <p:cViewPr varScale="1">
        <p:scale>
          <a:sx n="87" d="100"/>
          <a:sy n="87" d="100"/>
        </p:scale>
        <p:origin x="50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3/6/2024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8837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«Гимназия №6»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Приволжского района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г.Казани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idx="1"/>
          </p:nvPr>
        </p:nvSpPr>
        <p:spPr>
          <a:xfrm>
            <a:off x="1002650" y="2053004"/>
            <a:ext cx="8554588" cy="2246434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АДВЕНТ-КАЛЕНДАРЬ </a:t>
            </a:r>
            <a:endParaRPr lang="ru-RU" sz="70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7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ЭФФЕКТИВНАЯ, ИННОВАЦИОННАЯ ТЕХНОЛОГИЯ РАЗВИТИЯ ОБУЧАЮЩИХСЯ </a:t>
            </a:r>
            <a:endParaRPr lang="ru-RU" sz="70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7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УРОЧНОЙ И</a:t>
            </a:r>
            <a:r>
              <a:rPr lang="ru-RU" sz="7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ВНЕУРОЧНОЙ ДЕЯТЕЛЬНОСТИ</a:t>
            </a:r>
            <a:endParaRPr lang="ru-RU" sz="7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21370" y="4413738"/>
            <a:ext cx="6040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Исаевская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 Анатольевна, учитель английского языка высшей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кв.кат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Айдаровна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учитель английского языка первой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кв.кат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21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2725880"/>
              </p:ext>
            </p:extLst>
          </p:nvPr>
        </p:nvGraphicFramePr>
        <p:xfrm>
          <a:off x="677863" y="650631"/>
          <a:ext cx="8596312" cy="54057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3100">
                  <a:extLst>
                    <a:ext uri="{9D8B030D-6E8A-4147-A177-3AD203B41FA5}">
                      <a16:colId xmlns:a16="http://schemas.microsoft.com/office/drawing/2014/main" val="130058471"/>
                    </a:ext>
                  </a:extLst>
                </a:gridCol>
                <a:gridCol w="1102288">
                  <a:extLst>
                    <a:ext uri="{9D8B030D-6E8A-4147-A177-3AD203B41FA5}">
                      <a16:colId xmlns:a16="http://schemas.microsoft.com/office/drawing/2014/main" val="2627648276"/>
                    </a:ext>
                  </a:extLst>
                </a:gridCol>
                <a:gridCol w="563838">
                  <a:extLst>
                    <a:ext uri="{9D8B030D-6E8A-4147-A177-3AD203B41FA5}">
                      <a16:colId xmlns:a16="http://schemas.microsoft.com/office/drawing/2014/main" val="3519017420"/>
                    </a:ext>
                  </a:extLst>
                </a:gridCol>
                <a:gridCol w="1736603">
                  <a:extLst>
                    <a:ext uri="{9D8B030D-6E8A-4147-A177-3AD203B41FA5}">
                      <a16:colId xmlns:a16="http://schemas.microsoft.com/office/drawing/2014/main" val="476304748"/>
                    </a:ext>
                  </a:extLst>
                </a:gridCol>
                <a:gridCol w="2004646">
                  <a:extLst>
                    <a:ext uri="{9D8B030D-6E8A-4147-A177-3AD203B41FA5}">
                      <a16:colId xmlns:a16="http://schemas.microsoft.com/office/drawing/2014/main" val="1819898538"/>
                    </a:ext>
                  </a:extLst>
                </a:gridCol>
                <a:gridCol w="2345837">
                  <a:extLst>
                    <a:ext uri="{9D8B030D-6E8A-4147-A177-3AD203B41FA5}">
                      <a16:colId xmlns:a16="http://schemas.microsoft.com/office/drawing/2014/main" val="4126829710"/>
                    </a:ext>
                  </a:extLst>
                </a:gridCol>
              </a:tblGrid>
              <a:tr h="14445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Лексика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Устная речь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– Времена года. Погода. Лексика по теме «Природа. Времена года»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лексические единицы по теме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идиомы о погоде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Сочинить стишок о временах года, включить одну из идиом в стишок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1934047113"/>
                  </a:ext>
                </a:extLst>
              </a:tr>
              <a:tr h="140987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Лексика по теме «Погода»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лексические единицы по теме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олимпиадные задания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монологическое высказывание по теме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Проектная работа «Прогноз погоды на неделю»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2716575973"/>
                  </a:ext>
                </a:extLst>
              </a:tr>
              <a:tr h="140987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Лексика по теме «Погода»; Страноведение «Великобритания»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лексические единицы по теме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олимпиадные задания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диалог по теме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Проектная работа «Погода в Великобритании»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885054217"/>
                  </a:ext>
                </a:extLst>
              </a:tr>
              <a:tr h="112505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«Одежда»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лексические единицы по теме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олимпиадные задания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монолог и диалог по теме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Проектная работа «Одежда летом и зимой»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345551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471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8055547"/>
              </p:ext>
            </p:extLst>
          </p:nvPr>
        </p:nvGraphicFramePr>
        <p:xfrm>
          <a:off x="677863" y="641837"/>
          <a:ext cx="8914544" cy="52187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4311">
                  <a:extLst>
                    <a:ext uri="{9D8B030D-6E8A-4147-A177-3AD203B41FA5}">
                      <a16:colId xmlns:a16="http://schemas.microsoft.com/office/drawing/2014/main" val="290936682"/>
                    </a:ext>
                  </a:extLst>
                </a:gridCol>
                <a:gridCol w="1143094">
                  <a:extLst>
                    <a:ext uri="{9D8B030D-6E8A-4147-A177-3AD203B41FA5}">
                      <a16:colId xmlns:a16="http://schemas.microsoft.com/office/drawing/2014/main" val="1973616389"/>
                    </a:ext>
                  </a:extLst>
                </a:gridCol>
                <a:gridCol w="584711">
                  <a:extLst>
                    <a:ext uri="{9D8B030D-6E8A-4147-A177-3AD203B41FA5}">
                      <a16:colId xmlns:a16="http://schemas.microsoft.com/office/drawing/2014/main" val="2615129971"/>
                    </a:ext>
                  </a:extLst>
                </a:gridCol>
                <a:gridCol w="1714052">
                  <a:extLst>
                    <a:ext uri="{9D8B030D-6E8A-4147-A177-3AD203B41FA5}">
                      <a16:colId xmlns:a16="http://schemas.microsoft.com/office/drawing/2014/main" val="1263834376"/>
                    </a:ext>
                  </a:extLst>
                </a:gridCol>
                <a:gridCol w="2250831">
                  <a:extLst>
                    <a:ext uri="{9D8B030D-6E8A-4147-A177-3AD203B41FA5}">
                      <a16:colId xmlns:a16="http://schemas.microsoft.com/office/drawing/2014/main" val="1336078745"/>
                    </a:ext>
                  </a:extLst>
                </a:gridCol>
                <a:gridCol w="2347545">
                  <a:extLst>
                    <a:ext uri="{9D8B030D-6E8A-4147-A177-3AD203B41FA5}">
                      <a16:colId xmlns:a16="http://schemas.microsoft.com/office/drawing/2014/main" val="2940769521"/>
                    </a:ext>
                  </a:extLst>
                </a:gridCol>
              </a:tblGrid>
              <a:tr h="121924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Лексика Страноведение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Лексика по теме «Страны и Национальности»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лексические единицы по теме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олимпиадные задания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страноведческий материал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Творческое задание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Пазл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«Страны и национальности»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1061834473"/>
                  </a:ext>
                </a:extLst>
              </a:tr>
              <a:tr h="152790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Лексика по теме «Цветы».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лексические единицы по теме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олимпиадные задания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монологическое высказывание по теме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Проектная работа «Мой любимый цветок»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3579204078"/>
                  </a:ext>
                </a:extLst>
              </a:tr>
              <a:tr h="125237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Цветы на гербах стран Соединенного Королевства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лексические единицы по теме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олимпиадные задания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страноведческий материал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Творческое задание «Цветы»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1403049877"/>
                  </a:ext>
                </a:extLst>
              </a:tr>
              <a:tr h="121924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Цветы как символы разных стран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лексические единицы по теме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олимпиадные задания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страноведческий материал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Проектная работа в группах «Страны и цветы»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2508080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665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92" y="1007625"/>
            <a:ext cx="4234570" cy="568561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964" y="978877"/>
            <a:ext cx="2089236" cy="19880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149" y="3727938"/>
            <a:ext cx="2057399" cy="20573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077" y="4721468"/>
            <a:ext cx="1890262" cy="18902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085" y="1592340"/>
            <a:ext cx="2508246" cy="231144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375548" y="1289067"/>
            <a:ext cx="16089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ROSE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84668" y="3089232"/>
            <a:ext cx="20850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DAFFODIL</a:t>
            </a:r>
            <a:endParaRPr lang="ru-RU" sz="2000" b="1" dirty="0">
              <a:solidFill>
                <a:srgbClr val="FFCC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75686" y="4018085"/>
            <a:ext cx="2162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THISTLE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39154" y="5785337"/>
            <a:ext cx="17760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SHAMROCK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63820" y="185053"/>
            <a:ext cx="8708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- КЛАСС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97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АДВЕНТ-КАЛЕНДАРЬ – ЭФФЕКТИВНАЯ ИННОВАЦИОННАЯ ТЕХНОЛОГИЯ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820008"/>
            <a:ext cx="8596668" cy="4221354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ффективный инструмент </a:t>
            </a: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достижения различных целей в урочной и внеурочной </a:t>
            </a: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Повышает мотивацию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развивает навыки, поддерживает интерес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</a:p>
          <a:p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ключает </a:t>
            </a: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себя полный цикл игровой, познавательной, экспериментальной, коммуникативной, поисково-исследовательской, конструктивно-модельной, изобразительной деятельности</a:t>
            </a: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активизации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детской мыслительной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активности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расширяет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об окружающей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действительности;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поддерживать детскую инициативность и самостоятельность. </a:t>
            </a:r>
          </a:p>
        </p:txBody>
      </p:sp>
    </p:spTree>
    <p:extLst>
      <p:ext uri="{BB962C8B-B14F-4D97-AF65-F5344CB8AC3E}">
        <p14:creationId xmlns:p14="http://schemas.microsoft.com/office/powerpoint/2010/main" val="277544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695" y="652669"/>
            <a:ext cx="8473281" cy="5405953"/>
          </a:xfrm>
        </p:spPr>
      </p:pic>
    </p:spTree>
    <p:extLst>
      <p:ext uri="{BB962C8B-B14F-4D97-AF65-F5344CB8AC3E}">
        <p14:creationId xmlns:p14="http://schemas.microsoft.com/office/powerpoint/2010/main" val="1570466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9" y="609600"/>
            <a:ext cx="9741877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АДВЕНТ – КАЛЕНДАРЬ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ИННОВАЦИОННАЯ ИГРОВАЯ ТЕХНОЛОГИЯ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160589"/>
            <a:ext cx="9187635" cy="3880773"/>
          </a:xfrm>
        </p:spPr>
        <p:txBody>
          <a:bodyPr>
            <a:normAutofit/>
          </a:bodyPr>
          <a:lstStyle/>
          <a:p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Адвент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-календарь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календарь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ожидания праздника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состоящий из тематических дней, завершающихся итоговым мероприятием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адвент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-календарь – 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игра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адвент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-календарь - это 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и проект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с детьми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67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ДОСТОИНСТВА АДВЕНТ-КАЛЕНДАРЯ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45223"/>
            <a:ext cx="8596668" cy="4696140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использован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различных возрастных группах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использован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урочной деятельности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использован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внеурочной деятельности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варьироваться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целей и содержания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варьироваться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срокам реализации</a:t>
            </a:r>
          </a:p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озволяет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интегрировать все образовательные области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(социально-коммуникативное, познавательное, речевое, художественно эстетическое и физическое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развитие)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выстраивать педагогический процесс индивидуально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микрогруппе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детей и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фронтально со всеми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детьми. </a:t>
            </a:r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73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АДВЕНТ-КАЛЕНДАРЬ В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УРОЧНОЙ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ПРИМЕНЯЕТСЯ ДЛЯ: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769" y="2160589"/>
            <a:ext cx="10269417" cy="388077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 ОБУЧАЮЩИХСЯ И ПОВЫШЕНИЯ ИХ ВОВЛЕЧЕННОСТИ В УЧЕБНЫЙ ПРОЦЕСС.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каждый день ученики могут открывать новую задачу, загадку или задание, связанное с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изучаемой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темой. 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РАЗЛИЧНЫХ НАВЫКОВ ОБУЧАЮЩИХСЯ.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математические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(решение задач), языковые навыки (изучение новых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слов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фраз) и творческие навыки (рисование, создание коллажей). 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ПОДДЕРЖАНИИ ИНТЕРЕСА ОБУЧАЮЩИХСЯ К ИЗУЧАЕМОМУ МАТЕРИАЛУ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они будут ждать нового увлекательного задания или задачи. 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КОММУНИКАТИВНЫХ НАВЫКОВ, СПЛОЧЕННОСТИ И СОТРУДНИЧЕСТВА СРЕДИ ОБУЧАЮЩИХСЯ.</a:t>
            </a:r>
          </a:p>
        </p:txBody>
      </p:sp>
    </p:spTree>
    <p:extLst>
      <p:ext uri="{BB962C8B-B14F-4D97-AF65-F5344CB8AC3E}">
        <p14:creationId xmlns:p14="http://schemas.microsoft.com/office/powerpoint/2010/main" val="71159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АДВЕНТ-КАЛЕНДАРЬ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ВНЕУРОЧНОЙ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ПРИМЕНЯЕТСЯ ДЛЯ: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4408853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Всестороннего развития личности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творческих способностей 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навыков 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и </a:t>
            </a:r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планирования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самодисциплины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интереса к учению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коммуникативных навыков и командного духа</a:t>
            </a:r>
          </a:p>
          <a:p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к праздникам</a:t>
            </a:r>
            <a:endParaRPr lang="ru-RU" sz="24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52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АДВЕНТ-КАЛЕНДАРЬ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ПРИМЕНЯЕТСЯ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К КОНКУРСАМ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К КОНФЕРЕНЦИЯМ 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ОЛИМПИАДАМ</a:t>
            </a:r>
          </a:p>
        </p:txBody>
      </p:sp>
    </p:spTree>
    <p:extLst>
      <p:ext uri="{BB962C8B-B14F-4D97-AF65-F5344CB8AC3E}">
        <p14:creationId xmlns:p14="http://schemas.microsoft.com/office/powerpoint/2010/main" val="3943689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 ДЛЯ ПОДГОТОВКИ К ОЛИМПИАДАМ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213342"/>
            <a:ext cx="2417558" cy="399834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430" y="2213342"/>
            <a:ext cx="2620107" cy="39960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492" y="2213341"/>
            <a:ext cx="2751993" cy="3996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241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адвент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-календарь на 2023-2024 учебный год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внеурочной деятельности по подготовке к олимпиадам на базе 3б и 3а классов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4363765"/>
              </p:ext>
            </p:extLst>
          </p:nvPr>
        </p:nvGraphicFramePr>
        <p:xfrm>
          <a:off x="677334" y="1851270"/>
          <a:ext cx="8359602" cy="4759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9884">
                  <a:extLst>
                    <a:ext uri="{9D8B030D-6E8A-4147-A177-3AD203B41FA5}">
                      <a16:colId xmlns:a16="http://schemas.microsoft.com/office/drawing/2014/main" val="1643026434"/>
                    </a:ext>
                  </a:extLst>
                </a:gridCol>
                <a:gridCol w="1071936">
                  <a:extLst>
                    <a:ext uri="{9D8B030D-6E8A-4147-A177-3AD203B41FA5}">
                      <a16:colId xmlns:a16="http://schemas.microsoft.com/office/drawing/2014/main" val="793585884"/>
                    </a:ext>
                  </a:extLst>
                </a:gridCol>
                <a:gridCol w="548311">
                  <a:extLst>
                    <a:ext uri="{9D8B030D-6E8A-4147-A177-3AD203B41FA5}">
                      <a16:colId xmlns:a16="http://schemas.microsoft.com/office/drawing/2014/main" val="2983554827"/>
                    </a:ext>
                  </a:extLst>
                </a:gridCol>
                <a:gridCol w="1990915">
                  <a:extLst>
                    <a:ext uri="{9D8B030D-6E8A-4147-A177-3AD203B41FA5}">
                      <a16:colId xmlns:a16="http://schemas.microsoft.com/office/drawing/2014/main" val="3011585610"/>
                    </a:ext>
                  </a:extLst>
                </a:gridCol>
                <a:gridCol w="1982550">
                  <a:extLst>
                    <a:ext uri="{9D8B030D-6E8A-4147-A177-3AD203B41FA5}">
                      <a16:colId xmlns:a16="http://schemas.microsoft.com/office/drawing/2014/main" val="2400378638"/>
                    </a:ext>
                  </a:extLst>
                </a:gridCol>
                <a:gridCol w="1946006">
                  <a:extLst>
                    <a:ext uri="{9D8B030D-6E8A-4147-A177-3AD203B41FA5}">
                      <a16:colId xmlns:a16="http://schemas.microsoft.com/office/drawing/2014/main" val="3782197108"/>
                    </a:ext>
                  </a:extLst>
                </a:gridCol>
              </a:tblGrid>
              <a:tr h="133684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- Страны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Skimming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Просмотровое чтение  (чтение для ознакомления с текстом)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 формата правда/ ложь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текстом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extLst>
                  <a:ext uri="{0D108BD9-81ED-4DB2-BD59-A6C34878D82A}">
                    <a16:rowId xmlns:a16="http://schemas.microsoft.com/office/drawing/2014/main" val="1214705391"/>
                  </a:ext>
                </a:extLst>
              </a:tr>
              <a:tr h="104912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Scanning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Выборочное чтение (чтение для поиска определенной информации в тексте)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 по тексту в формате множественного выбора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текстом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extLst>
                  <a:ext uri="{0D108BD9-81ED-4DB2-BD59-A6C34878D82A}">
                    <a16:rowId xmlns:a16="http://schemas.microsoft.com/office/drawing/2014/main" val="2706876004"/>
                  </a:ext>
                </a:extLst>
              </a:tr>
              <a:tr h="111403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Critical reading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критическое чтение (чтение с критической оценкой и критическим анализом текста)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Открытые вопросы к тексту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текстом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extLst>
                  <a:ext uri="{0D108BD9-81ED-4DB2-BD59-A6C34878D82A}">
                    <a16:rowId xmlns:a16="http://schemas.microsoft.com/office/drawing/2014/main" val="3149622147"/>
                  </a:ext>
                </a:extLst>
              </a:tr>
              <a:tr h="11990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Reading for detailed information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-изучающее чтение (чтение текста с полным пониманием содержания)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Вписать подходящее по смыслу слово в текст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текстом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76" marR="48576" marT="0" marB="0"/>
                </a:tc>
                <a:extLst>
                  <a:ext uri="{0D108BD9-81ED-4DB2-BD59-A6C34878D82A}">
                    <a16:rowId xmlns:a16="http://schemas.microsoft.com/office/drawing/2014/main" val="2704931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695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4407304"/>
              </p:ext>
            </p:extLst>
          </p:nvPr>
        </p:nvGraphicFramePr>
        <p:xfrm>
          <a:off x="677863" y="668214"/>
          <a:ext cx="8596312" cy="51786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3100">
                  <a:extLst>
                    <a:ext uri="{9D8B030D-6E8A-4147-A177-3AD203B41FA5}">
                      <a16:colId xmlns:a16="http://schemas.microsoft.com/office/drawing/2014/main" val="3318108354"/>
                    </a:ext>
                  </a:extLst>
                </a:gridCol>
                <a:gridCol w="1102288">
                  <a:extLst>
                    <a:ext uri="{9D8B030D-6E8A-4147-A177-3AD203B41FA5}">
                      <a16:colId xmlns:a16="http://schemas.microsoft.com/office/drawing/2014/main" val="1780402255"/>
                    </a:ext>
                  </a:extLst>
                </a:gridCol>
                <a:gridCol w="563838">
                  <a:extLst>
                    <a:ext uri="{9D8B030D-6E8A-4147-A177-3AD203B41FA5}">
                      <a16:colId xmlns:a16="http://schemas.microsoft.com/office/drawing/2014/main" val="54864877"/>
                    </a:ext>
                  </a:extLst>
                </a:gridCol>
                <a:gridCol w="1273506">
                  <a:extLst>
                    <a:ext uri="{9D8B030D-6E8A-4147-A177-3AD203B41FA5}">
                      <a16:colId xmlns:a16="http://schemas.microsoft.com/office/drawing/2014/main" val="1888120380"/>
                    </a:ext>
                  </a:extLst>
                </a:gridCol>
                <a:gridCol w="2219336">
                  <a:extLst>
                    <a:ext uri="{9D8B030D-6E8A-4147-A177-3AD203B41FA5}">
                      <a16:colId xmlns:a16="http://schemas.microsoft.com/office/drawing/2014/main" val="387581718"/>
                    </a:ext>
                  </a:extLst>
                </a:gridCol>
                <a:gridCol w="2594244">
                  <a:extLst>
                    <a:ext uri="{9D8B030D-6E8A-4147-A177-3AD203B41FA5}">
                      <a16:colId xmlns:a16="http://schemas.microsoft.com/office/drawing/2014/main" val="2203651990"/>
                    </a:ext>
                  </a:extLst>
                </a:gridCol>
              </a:tblGrid>
              <a:tr h="11097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Письмо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-Праздники  Каникулярное время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0242310"/>
                  </a:ext>
                </a:extLst>
              </a:tr>
              <a:tr h="110971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Формат – Открытка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Требования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формат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определенная лексика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Написать поздравительную открытку другу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2710083741"/>
                  </a:ext>
                </a:extLst>
              </a:tr>
              <a:tr h="147962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Формат – Личное письмо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Требования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формат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определенная лексика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объем 80-120 слов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Написать письмо другу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943730774"/>
                  </a:ext>
                </a:extLst>
              </a:tr>
              <a:tr h="147962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Формат – история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Требования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формат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определенная лексика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3) объем 100-150 слов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Написать рассказ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764" marR="63764" marT="0" marB="0"/>
                </a:tc>
                <a:extLst>
                  <a:ext uri="{0D108BD9-81ED-4DB2-BD59-A6C34878D82A}">
                    <a16:rowId xmlns:a16="http://schemas.microsoft.com/office/drawing/2014/main" val="672198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70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509</TotalTime>
  <Words>856</Words>
  <Application>Microsoft Office PowerPoint</Application>
  <PresentationFormat>Широкоэкранный</PresentationFormat>
  <Paragraphs>177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Times New Roman</vt:lpstr>
      <vt:lpstr>Trebuchet MS</vt:lpstr>
      <vt:lpstr>Wingdings 3</vt:lpstr>
      <vt:lpstr>Аспект</vt:lpstr>
      <vt:lpstr>МБОУ «Гимназия №6»  Приволжского района г.Казани</vt:lpstr>
      <vt:lpstr>АДВЕНТ – КАЛЕНДАРЬ ИННОВАЦИОННАЯ ИГРОВАЯ ТЕХНОЛОГИЯ</vt:lpstr>
      <vt:lpstr>ДОСТОИНСТВА АДВЕНТ-КАЛЕНДАРЯ</vt:lpstr>
      <vt:lpstr>АДВЕНТ-КАЛЕНДАРЬ В УРОЧНОЙ ДЕЯТЕЛЬНОСТИ ПРИМЕНЯЕТСЯ ДЛЯ:</vt:lpstr>
      <vt:lpstr>АДВЕНТ-КАЛЕНДАРЬ ВО ВНЕУРОЧНОЙ ДЕЯТЕЛЬНОСТИ ПРИМЕНЯЕТСЯ ДЛЯ:</vt:lpstr>
      <vt:lpstr>УЧЕБНЫЙ АДВЕНТ-КАЛЕНДАРЬ ПРИМЕНЯЕТСЯ ДЛЯ:</vt:lpstr>
      <vt:lpstr>ЛИТЕРАТУРА ДЛЯ ПОДГОТОВКИ К ОЛИМПИАДАМ</vt:lpstr>
      <vt:lpstr>Учебный адвент-календарь на 2023-2024 учебный год В рамках внеурочной деятельности по подготовке к олимпиадам на базе 3б и 3а классов </vt:lpstr>
      <vt:lpstr>Презентация PowerPoint</vt:lpstr>
      <vt:lpstr>Презентация PowerPoint</vt:lpstr>
      <vt:lpstr>Презентация PowerPoint</vt:lpstr>
      <vt:lpstr>Презентация PowerPoint</vt:lpstr>
      <vt:lpstr>АДВЕНТ-КАЛЕНДАРЬ – ЭФФЕКТИВНАЯ ИННОВАЦИОННАЯ ТЕХНОЛОГИЯ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«Гимназия №6»</dc:title>
  <dc:creator>Ekaterina</dc:creator>
  <cp:lastModifiedBy>Ekaterina</cp:lastModifiedBy>
  <cp:revision>28</cp:revision>
  <dcterms:created xsi:type="dcterms:W3CDTF">2024-02-27T06:10:08Z</dcterms:created>
  <dcterms:modified xsi:type="dcterms:W3CDTF">2024-03-06T03:29:10Z</dcterms:modified>
</cp:coreProperties>
</file>